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snapToGrid="0">
      <p:cViewPr varScale="1">
        <p:scale>
          <a:sx n="69" d="100"/>
          <a:sy n="69" d="100"/>
        </p:scale>
        <p:origin x="96"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3/28/2021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F49D238E-0BCF-46D4-804C-D01FA841D3C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4187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9329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7843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501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21B48C-8005-4506-AA6D-5E0719A26D9E}"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67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21B48C-8005-4506-AA6D-5E0719A26D9E}"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395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21B48C-8005-4506-AA6D-5E0719A26D9E}" type="datetimeFigureOut">
              <a:rPr lang="en-US" smtClean="0"/>
              <a:t>3/28/2021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9D238E-0BCF-46D4-804C-D01FA841D3C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2609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21B48C-8005-4506-AA6D-5E0719A26D9E}" type="datetimeFigureOut">
              <a:rPr lang="en-US" smtClean="0"/>
              <a:t>3/28/2021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9D238E-0BCF-46D4-804C-D01FA841D3C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4014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1B48C-8005-4506-AA6D-5E0719A26D9E}" type="datetimeFigureOut">
              <a:rPr lang="en-US" smtClean="0"/>
              <a:t>3/28/2021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9D238E-0BCF-46D4-804C-D01FA841D3C3}" type="slidenum">
              <a:rPr lang="en-US" smtClean="0"/>
              <a:t>‹#›</a:t>
            </a:fld>
            <a:endParaRPr lang="en-US"/>
          </a:p>
        </p:txBody>
      </p:sp>
    </p:spTree>
    <p:extLst>
      <p:ext uri="{BB962C8B-B14F-4D97-AF65-F5344CB8AC3E}">
        <p14:creationId xmlns:p14="http://schemas.microsoft.com/office/powerpoint/2010/main" val="73400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21B48C-8005-4506-AA6D-5E0719A26D9E}"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6865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B21B48C-8005-4506-AA6D-5E0719A26D9E}" type="datetimeFigureOut">
              <a:rPr lang="en-US" smtClean="0"/>
              <a:t>3/28/2021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9562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B21B48C-8005-4506-AA6D-5E0719A26D9E}" type="datetimeFigureOut">
              <a:rPr lang="en-US" smtClean="0"/>
              <a:t>3/28/2021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49D238E-0BCF-46D4-804C-D01FA841D3C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314474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8C8A5-F65D-4678-B68D-DE2D2A1D841B}"/>
              </a:ext>
            </a:extLst>
          </p:cNvPr>
          <p:cNvSpPr>
            <a:spLocks noGrp="1"/>
          </p:cNvSpPr>
          <p:nvPr>
            <p:ph type="ctrTitle"/>
          </p:nvPr>
        </p:nvSpPr>
        <p:spPr>
          <a:xfrm>
            <a:off x="1094509" y="692728"/>
            <a:ext cx="9960343" cy="5334000"/>
          </a:xfrm>
        </p:spPr>
        <p:txBody>
          <a:bodyPr>
            <a:normAutofit fontScale="90000"/>
          </a:bodyPr>
          <a:lstStyle/>
          <a:p>
            <a:pPr algn="ctr">
              <a:lnSpc>
                <a:spcPct val="150000"/>
              </a:lnSpc>
            </a:pPr>
            <a:r>
              <a:rPr lang="en-US" sz="3200" b="1" cap="none" dirty="0">
                <a:latin typeface="Baskerville Old Face" panose="02020602080505020303" pitchFamily="18" charset="0"/>
              </a:rPr>
              <a:t>Bank Principles </a:t>
            </a:r>
            <a:br>
              <a:rPr lang="en-US" sz="3200" b="1" cap="none" dirty="0">
                <a:latin typeface="Baskerville Old Face" panose="02020602080505020303" pitchFamily="18" charset="0"/>
              </a:rPr>
            </a:br>
            <a:br>
              <a:rPr lang="en-US" sz="3200" b="1" cap="none" dirty="0">
                <a:latin typeface="Baskerville Old Face" panose="02020602080505020303" pitchFamily="18" charset="0"/>
              </a:rPr>
            </a:br>
            <a:br>
              <a:rPr lang="en-US" sz="3200" cap="none" dirty="0">
                <a:latin typeface="Baskerville Old Face" panose="02020602080505020303" pitchFamily="18" charset="0"/>
              </a:rPr>
            </a:br>
            <a:r>
              <a:rPr lang="en-US" sz="3200" cap="none" dirty="0">
                <a:latin typeface="Baskerville Old Face" panose="02020602080505020303" pitchFamily="18" charset="0"/>
              </a:rPr>
              <a:t>Author</a:t>
            </a:r>
            <a:br>
              <a:rPr lang="en-US" sz="3200" cap="none" dirty="0">
                <a:latin typeface="Baskerville Old Face" panose="02020602080505020303" pitchFamily="18" charset="0"/>
              </a:rPr>
            </a:br>
            <a:r>
              <a:rPr lang="en-US" sz="3200" cap="none" dirty="0">
                <a:latin typeface="Baskerville Old Face" panose="02020602080505020303" pitchFamily="18" charset="0"/>
              </a:rPr>
              <a:t>Institutional Affiliation </a:t>
            </a:r>
            <a:br>
              <a:rPr lang="en-US" sz="3200" cap="none" dirty="0">
                <a:latin typeface="Baskerville Old Face" panose="02020602080505020303" pitchFamily="18" charset="0"/>
              </a:rPr>
            </a:br>
            <a:r>
              <a:rPr lang="en-US" sz="3200" cap="none" dirty="0">
                <a:latin typeface="Baskerville Old Face" panose="02020602080505020303" pitchFamily="18" charset="0"/>
              </a:rPr>
              <a:t>Instructor </a:t>
            </a:r>
            <a:br>
              <a:rPr lang="en-US" sz="3200" cap="none" dirty="0">
                <a:latin typeface="Baskerville Old Face" panose="02020602080505020303" pitchFamily="18" charset="0"/>
              </a:rPr>
            </a:br>
            <a:r>
              <a:rPr lang="en-US" sz="3200" cap="none" dirty="0">
                <a:latin typeface="Baskerville Old Face" panose="02020602080505020303" pitchFamily="18" charset="0"/>
              </a:rPr>
              <a:t>Course code </a:t>
            </a:r>
            <a:br>
              <a:rPr lang="en-US" sz="3200" cap="none" dirty="0">
                <a:latin typeface="Baskerville Old Face" panose="02020602080505020303" pitchFamily="18" charset="0"/>
              </a:rPr>
            </a:br>
            <a:r>
              <a:rPr lang="en-US" sz="3200" cap="none" dirty="0">
                <a:latin typeface="Baskerville Old Face" panose="02020602080505020303" pitchFamily="18" charset="0"/>
              </a:rPr>
              <a:t>Date of submission </a:t>
            </a:r>
          </a:p>
        </p:txBody>
      </p:sp>
    </p:spTree>
    <p:extLst>
      <p:ext uri="{BB962C8B-B14F-4D97-AF65-F5344CB8AC3E}">
        <p14:creationId xmlns:p14="http://schemas.microsoft.com/office/powerpoint/2010/main" val="2070790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78592-470B-4DDB-96FF-7526837F352E}"/>
              </a:ext>
            </a:extLst>
          </p:cNvPr>
          <p:cNvSpPr>
            <a:spLocks noGrp="1"/>
          </p:cNvSpPr>
          <p:nvPr>
            <p:ph type="title"/>
          </p:nvPr>
        </p:nvSpPr>
        <p:spPr>
          <a:xfrm>
            <a:off x="1052945" y="764373"/>
            <a:ext cx="10453255" cy="1293028"/>
          </a:xfrm>
        </p:spPr>
        <p:txBody>
          <a:bodyPr/>
          <a:lstStyle/>
          <a:p>
            <a:pPr algn="l"/>
            <a:r>
              <a:rPr lang="en-US" b="1" cap="none" dirty="0">
                <a:latin typeface="Baskerville Old Face" panose="02020602080505020303" pitchFamily="18" charset="0"/>
              </a:rPr>
              <a:t>Principle 10: Internal audit</a:t>
            </a:r>
          </a:p>
        </p:txBody>
      </p:sp>
      <p:sp>
        <p:nvSpPr>
          <p:cNvPr id="3" name="Content Placeholder 2">
            <a:extLst>
              <a:ext uri="{FF2B5EF4-FFF2-40B4-BE49-F238E27FC236}">
                <a16:creationId xmlns:a16="http://schemas.microsoft.com/office/drawing/2014/main" id="{19362CF7-60ED-40D1-8CB9-5B6321D6EE0E}"/>
              </a:ext>
            </a:extLst>
          </p:cNvPr>
          <p:cNvSpPr>
            <a:spLocks noGrp="1"/>
          </p:cNvSpPr>
          <p:nvPr>
            <p:ph idx="1"/>
          </p:nvPr>
        </p:nvSpPr>
        <p:spPr>
          <a:xfrm>
            <a:off x="685800" y="1828800"/>
            <a:ext cx="10820400" cy="4389885"/>
          </a:xfrm>
        </p:spPr>
        <p:txBody>
          <a:bodyPr>
            <a:normAutofit/>
          </a:bodyPr>
          <a:lstStyle/>
          <a:p>
            <a:pPr algn="just">
              <a:lnSpc>
                <a:spcPct val="200000"/>
              </a:lnSpc>
            </a:pPr>
            <a:r>
              <a:rPr lang="en-US" dirty="0">
                <a:latin typeface="Baskerville Old Face" panose="02020602080505020303" pitchFamily="18" charset="0"/>
              </a:rPr>
              <a:t>Besides giving assurance to the board, the internal audit supports the board and the senior management in enhancing effective governance and ensuring sustained relevancy of the bank.</a:t>
            </a:r>
          </a:p>
          <a:p>
            <a:pPr algn="just">
              <a:lnSpc>
                <a:spcPct val="200000"/>
              </a:lnSpc>
            </a:pPr>
            <a:r>
              <a:rPr lang="en-US" dirty="0">
                <a:latin typeface="Baskerville Old Face" panose="02020602080505020303" pitchFamily="18" charset="0"/>
              </a:rPr>
              <a:t>The internal audit operates on a clear mandate and is accountable to the board. </a:t>
            </a:r>
          </a:p>
          <a:p>
            <a:pPr algn="just">
              <a:lnSpc>
                <a:spcPct val="200000"/>
              </a:lnSpc>
            </a:pPr>
            <a:r>
              <a:rPr lang="en-US" dirty="0">
                <a:latin typeface="Baskerville Old Face" panose="02020602080505020303" pitchFamily="18" charset="0"/>
              </a:rPr>
              <a:t>In case a chief executive audit is removed from his or her position, the details of the removal should be publicly made available and should also be discussed with the supervisor of the bank. </a:t>
            </a:r>
          </a:p>
        </p:txBody>
      </p:sp>
    </p:spTree>
    <p:extLst>
      <p:ext uri="{BB962C8B-B14F-4D97-AF65-F5344CB8AC3E}">
        <p14:creationId xmlns:p14="http://schemas.microsoft.com/office/powerpoint/2010/main" val="2461854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20EAE-0D7A-4642-B75A-F7DAAF2ECB6A}"/>
              </a:ext>
            </a:extLst>
          </p:cNvPr>
          <p:cNvSpPr>
            <a:spLocks noGrp="1"/>
          </p:cNvSpPr>
          <p:nvPr>
            <p:ph type="title"/>
          </p:nvPr>
        </p:nvSpPr>
        <p:spPr>
          <a:xfrm>
            <a:off x="1025236" y="764373"/>
            <a:ext cx="10480964" cy="1293028"/>
          </a:xfrm>
        </p:spPr>
        <p:txBody>
          <a:bodyPr/>
          <a:lstStyle/>
          <a:p>
            <a:pPr algn="l"/>
            <a:r>
              <a:rPr lang="en-US" b="1" cap="none" dirty="0">
                <a:latin typeface="Baskerville Old Face" panose="02020602080505020303" pitchFamily="18" charset="0"/>
              </a:rPr>
              <a:t>Principle 11: Compensation</a:t>
            </a:r>
          </a:p>
        </p:txBody>
      </p:sp>
      <p:sp>
        <p:nvSpPr>
          <p:cNvPr id="3" name="Content Placeholder 2">
            <a:extLst>
              <a:ext uri="{FF2B5EF4-FFF2-40B4-BE49-F238E27FC236}">
                <a16:creationId xmlns:a16="http://schemas.microsoft.com/office/drawing/2014/main" id="{BB5DFF41-906C-4FE1-BB3D-7CBF01DE7F9D}"/>
              </a:ext>
            </a:extLst>
          </p:cNvPr>
          <p:cNvSpPr>
            <a:spLocks noGrp="1"/>
          </p:cNvSpPr>
          <p:nvPr>
            <p:ph idx="1"/>
          </p:nvPr>
        </p:nvSpPr>
        <p:spPr>
          <a:xfrm>
            <a:off x="685800" y="1787236"/>
            <a:ext cx="10820400" cy="4431449"/>
          </a:xfrm>
        </p:spPr>
        <p:txBody>
          <a:bodyPr/>
          <a:lstStyle/>
          <a:p>
            <a:pPr algn="just">
              <a:lnSpc>
                <a:spcPct val="150000"/>
              </a:lnSpc>
            </a:pPr>
            <a:r>
              <a:rPr lang="en-US" dirty="0">
                <a:latin typeface="Baskerville Old Face" panose="02020602080505020303" pitchFamily="18" charset="0"/>
              </a:rPr>
              <a:t>The remuneration structure adopted by the bank should conform to sound corporate governance and management. </a:t>
            </a:r>
          </a:p>
          <a:p>
            <a:pPr algn="just">
              <a:lnSpc>
                <a:spcPct val="150000"/>
              </a:lnSpc>
            </a:pPr>
            <a:r>
              <a:rPr lang="en-US" dirty="0">
                <a:latin typeface="Baskerville Old Face" panose="02020602080505020303" pitchFamily="18" charset="0"/>
              </a:rPr>
              <a:t>The board and the compensation committee oversee the overall implementation of the remuneration policies for the whole bank. </a:t>
            </a:r>
          </a:p>
          <a:p>
            <a:pPr algn="just">
              <a:lnSpc>
                <a:spcPct val="150000"/>
              </a:lnSpc>
            </a:pPr>
            <a:r>
              <a:rPr lang="en-US" dirty="0">
                <a:latin typeface="Baskerville Old Face" panose="02020602080505020303" pitchFamily="18" charset="0"/>
              </a:rPr>
              <a:t>Similarly, they are also responsible to evaluate and review the incentives created by the remuneration system.</a:t>
            </a:r>
          </a:p>
        </p:txBody>
      </p:sp>
    </p:spTree>
    <p:extLst>
      <p:ext uri="{BB962C8B-B14F-4D97-AF65-F5344CB8AC3E}">
        <p14:creationId xmlns:p14="http://schemas.microsoft.com/office/powerpoint/2010/main" val="3900912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F6B99-C63E-4411-B478-135DF14D56A0}"/>
              </a:ext>
            </a:extLst>
          </p:cNvPr>
          <p:cNvSpPr>
            <a:spLocks noGrp="1"/>
          </p:cNvSpPr>
          <p:nvPr>
            <p:ph type="title"/>
          </p:nvPr>
        </p:nvSpPr>
        <p:spPr>
          <a:xfrm>
            <a:off x="1039091" y="764373"/>
            <a:ext cx="10467109" cy="1293028"/>
          </a:xfrm>
        </p:spPr>
        <p:txBody>
          <a:bodyPr>
            <a:normAutofit/>
          </a:bodyPr>
          <a:lstStyle/>
          <a:p>
            <a:pPr algn="l"/>
            <a:r>
              <a:rPr lang="en-US" b="1" cap="none" dirty="0">
                <a:latin typeface="Baskerville Old Face" panose="02020602080505020303" pitchFamily="18" charset="0"/>
              </a:rPr>
              <a:t>Principle 7: Risk identification, monitoring and control</a:t>
            </a:r>
          </a:p>
        </p:txBody>
      </p:sp>
      <p:sp>
        <p:nvSpPr>
          <p:cNvPr id="3" name="Content Placeholder 2">
            <a:extLst>
              <a:ext uri="{FF2B5EF4-FFF2-40B4-BE49-F238E27FC236}">
                <a16:creationId xmlns:a16="http://schemas.microsoft.com/office/drawing/2014/main" id="{3467A0C6-16C8-4485-BB1A-95A097918FF2}"/>
              </a:ext>
            </a:extLst>
          </p:cNvPr>
          <p:cNvSpPr>
            <a:spLocks noGrp="1"/>
          </p:cNvSpPr>
          <p:nvPr>
            <p:ph idx="1"/>
          </p:nvPr>
        </p:nvSpPr>
        <p:spPr/>
        <p:txBody>
          <a:bodyPr/>
          <a:lstStyle/>
          <a:p>
            <a:pPr algn="just">
              <a:lnSpc>
                <a:spcPct val="200000"/>
              </a:lnSpc>
            </a:pPr>
            <a:r>
              <a:rPr lang="en-US" dirty="0">
                <a:latin typeface="Baskerville Old Face" panose="02020602080505020303" pitchFamily="18" charset="0"/>
              </a:rPr>
              <a:t>Banks should be able to identify, monitor and control the ongoing risks in their individual entities. </a:t>
            </a:r>
          </a:p>
          <a:p>
            <a:pPr algn="just">
              <a:lnSpc>
                <a:spcPct val="200000"/>
              </a:lnSpc>
            </a:pPr>
            <a:r>
              <a:rPr lang="en-US" dirty="0">
                <a:latin typeface="Baskerville Old Face" panose="02020602080505020303" pitchFamily="18" charset="0"/>
              </a:rPr>
              <a:t>The ability of the internal risk management plans controls measures should be able to keep pace with the changes in the risk profile of the bank. </a:t>
            </a:r>
          </a:p>
        </p:txBody>
      </p:sp>
    </p:spTree>
    <p:extLst>
      <p:ext uri="{BB962C8B-B14F-4D97-AF65-F5344CB8AC3E}">
        <p14:creationId xmlns:p14="http://schemas.microsoft.com/office/powerpoint/2010/main" val="1634986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E2F91-0FD1-4AAE-8E57-4EB1A257E3E6}"/>
              </a:ext>
            </a:extLst>
          </p:cNvPr>
          <p:cNvSpPr>
            <a:spLocks noGrp="1"/>
          </p:cNvSpPr>
          <p:nvPr>
            <p:ph type="title"/>
          </p:nvPr>
        </p:nvSpPr>
        <p:spPr>
          <a:xfrm>
            <a:off x="1094509" y="764373"/>
            <a:ext cx="10411691" cy="1293028"/>
          </a:xfrm>
        </p:spPr>
        <p:txBody>
          <a:bodyPr/>
          <a:lstStyle/>
          <a:p>
            <a:pPr algn="l"/>
            <a:r>
              <a:rPr lang="en-US" b="1" cap="none" dirty="0">
                <a:latin typeface="Baskerville Old Face" panose="02020602080505020303" pitchFamily="18" charset="0"/>
              </a:rPr>
              <a:t>Risk Communication</a:t>
            </a:r>
          </a:p>
        </p:txBody>
      </p:sp>
      <p:sp>
        <p:nvSpPr>
          <p:cNvPr id="3" name="Content Placeholder 2">
            <a:extLst>
              <a:ext uri="{FF2B5EF4-FFF2-40B4-BE49-F238E27FC236}">
                <a16:creationId xmlns:a16="http://schemas.microsoft.com/office/drawing/2014/main" id="{3657C4AE-71C2-4938-8F55-45C5AB92B595}"/>
              </a:ext>
            </a:extLst>
          </p:cNvPr>
          <p:cNvSpPr>
            <a:spLocks noGrp="1"/>
          </p:cNvSpPr>
          <p:nvPr>
            <p:ph idx="1"/>
          </p:nvPr>
        </p:nvSpPr>
        <p:spPr/>
        <p:txBody>
          <a:bodyPr/>
          <a:lstStyle/>
          <a:p>
            <a:pPr algn="just">
              <a:lnSpc>
                <a:spcPct val="200000"/>
              </a:lnSpc>
            </a:pPr>
            <a:r>
              <a:rPr lang="en-US" dirty="0">
                <a:latin typeface="Baskerville Old Face" panose="02020602080505020303" pitchFamily="18" charset="0"/>
              </a:rPr>
              <a:t>Communication is key to ensuring the development of an effective risk governance framework. </a:t>
            </a:r>
          </a:p>
          <a:p>
            <a:pPr algn="just">
              <a:lnSpc>
                <a:spcPct val="200000"/>
              </a:lnSpc>
            </a:pPr>
            <a:r>
              <a:rPr lang="en-US" dirty="0">
                <a:latin typeface="Baskerville Old Face" panose="02020602080505020303" pitchFamily="18" charset="0"/>
              </a:rPr>
              <a:t>Communication should focus on the risks across the organization. After which everything should be reported to the board and the senior management. </a:t>
            </a:r>
          </a:p>
        </p:txBody>
      </p:sp>
    </p:spTree>
    <p:extLst>
      <p:ext uri="{BB962C8B-B14F-4D97-AF65-F5344CB8AC3E}">
        <p14:creationId xmlns:p14="http://schemas.microsoft.com/office/powerpoint/2010/main" val="1284183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E8C50-E6CB-4C26-9CF6-A528794EBE37}"/>
              </a:ext>
            </a:extLst>
          </p:cNvPr>
          <p:cNvSpPr>
            <a:spLocks noGrp="1"/>
          </p:cNvSpPr>
          <p:nvPr>
            <p:ph type="title"/>
          </p:nvPr>
        </p:nvSpPr>
        <p:spPr>
          <a:xfrm>
            <a:off x="1260764" y="764373"/>
            <a:ext cx="10245436" cy="1293028"/>
          </a:xfrm>
        </p:spPr>
        <p:txBody>
          <a:bodyPr/>
          <a:lstStyle/>
          <a:p>
            <a:pPr algn="l"/>
            <a:r>
              <a:rPr lang="en-US" b="1" cap="none" dirty="0">
                <a:latin typeface="Baskerville Old Face" panose="02020602080505020303" pitchFamily="18" charset="0"/>
              </a:rPr>
              <a:t>Principle 9: Compliance</a:t>
            </a:r>
            <a:br>
              <a:rPr lang="en-US" b="1" cap="none" dirty="0">
                <a:latin typeface="Baskerville Old Face" panose="02020602080505020303" pitchFamily="18" charset="0"/>
              </a:rPr>
            </a:br>
            <a:endParaRPr lang="en-US" b="1" cap="none" dirty="0">
              <a:latin typeface="Baskerville Old Face" panose="02020602080505020303" pitchFamily="18" charset="0"/>
            </a:endParaRPr>
          </a:p>
        </p:txBody>
      </p:sp>
      <p:sp>
        <p:nvSpPr>
          <p:cNvPr id="3" name="Content Placeholder 2">
            <a:extLst>
              <a:ext uri="{FF2B5EF4-FFF2-40B4-BE49-F238E27FC236}">
                <a16:creationId xmlns:a16="http://schemas.microsoft.com/office/drawing/2014/main" id="{844BE28E-C6A7-4202-B369-FCC67908EA25}"/>
              </a:ext>
            </a:extLst>
          </p:cNvPr>
          <p:cNvSpPr>
            <a:spLocks noGrp="1"/>
          </p:cNvSpPr>
          <p:nvPr>
            <p:ph idx="1"/>
          </p:nvPr>
        </p:nvSpPr>
        <p:spPr>
          <a:xfrm>
            <a:off x="685800" y="1620982"/>
            <a:ext cx="10820400" cy="4597703"/>
          </a:xfrm>
        </p:spPr>
        <p:txBody>
          <a:bodyPr>
            <a:normAutofit/>
          </a:bodyPr>
          <a:lstStyle/>
          <a:p>
            <a:pPr algn="just">
              <a:lnSpc>
                <a:spcPct val="200000"/>
              </a:lnSpc>
            </a:pPr>
            <a:r>
              <a:rPr lang="en-US" dirty="0">
                <a:latin typeface="Baskerville Old Face" panose="02020602080505020303" pitchFamily="18" charset="0"/>
              </a:rPr>
              <a:t>The board is in charge of overseeing the bank’s compliance risks. </a:t>
            </a:r>
          </a:p>
          <a:p>
            <a:pPr algn="just">
              <a:lnSpc>
                <a:spcPct val="200000"/>
              </a:lnSpc>
            </a:pPr>
            <a:r>
              <a:rPr lang="en-US" dirty="0">
                <a:latin typeface="Baskerville Old Face" panose="02020602080505020303" pitchFamily="18" charset="0"/>
              </a:rPr>
              <a:t>The principle states that it is the duty of the board to establish a compliance function that is particularly responsible for identifying, monitoring, assessing and providing recommendations on issues on compliance risks. </a:t>
            </a:r>
          </a:p>
          <a:p>
            <a:pPr algn="just">
              <a:lnSpc>
                <a:spcPct val="200000"/>
              </a:lnSpc>
            </a:pPr>
            <a:r>
              <a:rPr lang="en-US" dirty="0">
                <a:latin typeface="Baskerville Old Face" panose="02020602080505020303" pitchFamily="18" charset="0"/>
              </a:rPr>
              <a:t>The principle of compliance ensures that the bank operates with integrity while complying with the relevant laws and regulations.</a:t>
            </a:r>
          </a:p>
        </p:txBody>
      </p:sp>
    </p:spTree>
    <p:extLst>
      <p:ext uri="{BB962C8B-B14F-4D97-AF65-F5344CB8AC3E}">
        <p14:creationId xmlns:p14="http://schemas.microsoft.com/office/powerpoint/2010/main" val="3899901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60B2E-23B4-4D27-806F-E28961EB3E75}"/>
              </a:ext>
            </a:extLst>
          </p:cNvPr>
          <p:cNvSpPr>
            <a:spLocks noGrp="1"/>
          </p:cNvSpPr>
          <p:nvPr>
            <p:ph type="title"/>
          </p:nvPr>
        </p:nvSpPr>
        <p:spPr>
          <a:xfrm>
            <a:off x="1717964" y="764373"/>
            <a:ext cx="9788236" cy="1293028"/>
          </a:xfrm>
        </p:spPr>
        <p:txBody>
          <a:bodyPr/>
          <a:lstStyle/>
          <a:p>
            <a:pPr algn="l"/>
            <a:r>
              <a:rPr lang="en-US" b="1" cap="none" dirty="0">
                <a:latin typeface="Baskerville Old Face" panose="02020602080505020303" pitchFamily="18" charset="0"/>
              </a:rPr>
              <a:t>Principle 13: The role of supervisors</a:t>
            </a:r>
          </a:p>
        </p:txBody>
      </p:sp>
      <p:sp>
        <p:nvSpPr>
          <p:cNvPr id="3" name="Content Placeholder 2">
            <a:extLst>
              <a:ext uri="{FF2B5EF4-FFF2-40B4-BE49-F238E27FC236}">
                <a16:creationId xmlns:a16="http://schemas.microsoft.com/office/drawing/2014/main" id="{222D8A97-054B-4B02-8E18-97ED24C7DBFD}"/>
              </a:ext>
            </a:extLst>
          </p:cNvPr>
          <p:cNvSpPr>
            <a:spLocks noGrp="1"/>
          </p:cNvSpPr>
          <p:nvPr>
            <p:ph idx="1"/>
          </p:nvPr>
        </p:nvSpPr>
        <p:spPr>
          <a:xfrm>
            <a:off x="1451579" y="1773382"/>
            <a:ext cx="9603275" cy="4280099"/>
          </a:xfrm>
        </p:spPr>
        <p:txBody>
          <a:bodyPr>
            <a:normAutofit fontScale="92500" lnSpcReduction="10000"/>
          </a:bodyPr>
          <a:lstStyle/>
          <a:p>
            <a:pPr algn="just">
              <a:lnSpc>
                <a:spcPct val="200000"/>
              </a:lnSpc>
            </a:pPr>
            <a:r>
              <a:rPr lang="en-US" dirty="0">
                <a:latin typeface="Baskerville Old Face" panose="02020602080505020303" pitchFamily="18" charset="0"/>
              </a:rPr>
              <a:t>Besides supervising the corporate governance of the bank, supervisors also provide guidance on corporate governance. </a:t>
            </a:r>
          </a:p>
          <a:p>
            <a:pPr algn="just">
              <a:lnSpc>
                <a:spcPct val="200000"/>
              </a:lnSpc>
            </a:pPr>
            <a:r>
              <a:rPr lang="en-US" dirty="0">
                <a:latin typeface="Baskerville Old Face" panose="02020602080505020303" pitchFamily="18" charset="0"/>
              </a:rPr>
              <a:t>Supervisors through their interactions with the board and the bank’s senior management may highlight grey areas that require remedial action. </a:t>
            </a:r>
          </a:p>
          <a:p>
            <a:pPr algn="just">
              <a:lnSpc>
                <a:spcPct val="200000"/>
              </a:lnSpc>
            </a:pPr>
            <a:r>
              <a:rPr lang="en-US" dirty="0">
                <a:latin typeface="Baskerville Old Face" panose="02020602080505020303" pitchFamily="18" charset="0"/>
              </a:rPr>
              <a:t>Additionally, supervisors may also share information regarding corporate governance with the other supervisors. </a:t>
            </a:r>
          </a:p>
          <a:p>
            <a:pPr algn="just">
              <a:lnSpc>
                <a:spcPct val="200000"/>
              </a:lnSpc>
            </a:pPr>
            <a:r>
              <a:rPr lang="en-US" dirty="0">
                <a:latin typeface="Baskerville Old Face" panose="02020602080505020303" pitchFamily="18" charset="0"/>
              </a:rPr>
              <a:t>Their main role is to ensure that the banks establish and maintain sound corporate governance. </a:t>
            </a:r>
          </a:p>
        </p:txBody>
      </p:sp>
    </p:spTree>
    <p:extLst>
      <p:ext uri="{BB962C8B-B14F-4D97-AF65-F5344CB8AC3E}">
        <p14:creationId xmlns:p14="http://schemas.microsoft.com/office/powerpoint/2010/main" val="1901401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C785A-165E-4A10-BCC6-49B36083D6ED}"/>
              </a:ext>
            </a:extLst>
          </p:cNvPr>
          <p:cNvSpPr>
            <a:spLocks noGrp="1"/>
          </p:cNvSpPr>
          <p:nvPr>
            <p:ph type="title"/>
          </p:nvPr>
        </p:nvSpPr>
        <p:spPr>
          <a:xfrm>
            <a:off x="928255" y="764373"/>
            <a:ext cx="10577945" cy="1293028"/>
          </a:xfrm>
        </p:spPr>
        <p:txBody>
          <a:bodyPr/>
          <a:lstStyle/>
          <a:p>
            <a:pPr algn="ctr"/>
            <a:r>
              <a:rPr lang="en-US" b="1" cap="none" dirty="0">
                <a:latin typeface="Baskerville Old Face" panose="02020602080505020303" pitchFamily="18" charset="0"/>
              </a:rPr>
              <a:t>References</a:t>
            </a:r>
            <a:r>
              <a:rPr lang="en-US" b="1" dirty="0"/>
              <a:t> </a:t>
            </a:r>
          </a:p>
        </p:txBody>
      </p:sp>
      <p:sp>
        <p:nvSpPr>
          <p:cNvPr id="3" name="Content Placeholder 2">
            <a:extLst>
              <a:ext uri="{FF2B5EF4-FFF2-40B4-BE49-F238E27FC236}">
                <a16:creationId xmlns:a16="http://schemas.microsoft.com/office/drawing/2014/main" id="{6D0AB449-0391-44D7-8A9A-9EEA7396E0DC}"/>
              </a:ext>
            </a:extLst>
          </p:cNvPr>
          <p:cNvSpPr>
            <a:spLocks noGrp="1"/>
          </p:cNvSpPr>
          <p:nvPr>
            <p:ph idx="1"/>
          </p:nvPr>
        </p:nvSpPr>
        <p:spPr/>
        <p:txBody>
          <a:bodyPr/>
          <a:lstStyle/>
          <a:p>
            <a:pPr algn="just">
              <a:lnSpc>
                <a:spcPct val="200000"/>
              </a:lnSpc>
            </a:pPr>
            <a:r>
              <a:rPr lang="en-US" dirty="0" err="1">
                <a:latin typeface="Baskerville Old Face" panose="02020602080505020303" pitchFamily="18" charset="0"/>
              </a:rPr>
              <a:t>Tricker</a:t>
            </a:r>
            <a:r>
              <a:rPr lang="en-US" dirty="0">
                <a:latin typeface="Baskerville Old Face" panose="02020602080505020303" pitchFamily="18" charset="0"/>
              </a:rPr>
              <a:t>, R. B., &amp; </a:t>
            </a:r>
            <a:r>
              <a:rPr lang="en-US" dirty="0" err="1">
                <a:latin typeface="Baskerville Old Face" panose="02020602080505020303" pitchFamily="18" charset="0"/>
              </a:rPr>
              <a:t>Tricker</a:t>
            </a:r>
            <a:r>
              <a:rPr lang="en-US" dirty="0">
                <a:latin typeface="Baskerville Old Face" panose="02020602080505020303" pitchFamily="18" charset="0"/>
              </a:rPr>
              <a:t>, R. I. (2015). Corporate governance: Principles, policies, and practices. Oxford University Press, USA.</a:t>
            </a:r>
          </a:p>
          <a:p>
            <a:pPr algn="just">
              <a:lnSpc>
                <a:spcPct val="200000"/>
              </a:lnSpc>
            </a:pPr>
            <a:r>
              <a:rPr lang="en-US" dirty="0">
                <a:latin typeface="Baskerville Old Face" panose="02020602080505020303" pitchFamily="18" charset="0"/>
              </a:rPr>
              <a:t>Basel Committee on Banking Supervision. (2014). Corporate governance principles for banks. Retrieved from: https://www.bis.org/publ/bcbs294.pdf</a:t>
            </a:r>
          </a:p>
          <a:p>
            <a:pPr algn="just">
              <a:lnSpc>
                <a:spcPct val="200000"/>
              </a:lnSpc>
            </a:pPr>
            <a:endParaRPr lang="en-US" dirty="0">
              <a:latin typeface="Baskerville Old Face" panose="02020602080505020303" pitchFamily="18" charset="0"/>
            </a:endParaRPr>
          </a:p>
        </p:txBody>
      </p:sp>
    </p:spTree>
    <p:extLst>
      <p:ext uri="{BB962C8B-B14F-4D97-AF65-F5344CB8AC3E}">
        <p14:creationId xmlns:p14="http://schemas.microsoft.com/office/powerpoint/2010/main" val="4221932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F431B-21C6-424D-ACE1-8480F846B672}"/>
              </a:ext>
            </a:extLst>
          </p:cNvPr>
          <p:cNvSpPr>
            <a:spLocks noGrp="1"/>
          </p:cNvSpPr>
          <p:nvPr>
            <p:ph type="title"/>
          </p:nvPr>
        </p:nvSpPr>
        <p:spPr>
          <a:xfrm>
            <a:off x="969818" y="764373"/>
            <a:ext cx="10536382" cy="1293028"/>
          </a:xfrm>
        </p:spPr>
        <p:txBody>
          <a:bodyPr>
            <a:normAutofit/>
          </a:bodyPr>
          <a:lstStyle/>
          <a:p>
            <a:pPr algn="l"/>
            <a:r>
              <a:rPr lang="en-US" b="1" cap="none" dirty="0">
                <a:latin typeface="Baskerville Old Face" panose="02020602080505020303" pitchFamily="18" charset="0"/>
              </a:rPr>
              <a:t>Banking Principles</a:t>
            </a:r>
          </a:p>
        </p:txBody>
      </p:sp>
      <p:sp>
        <p:nvSpPr>
          <p:cNvPr id="3" name="Content Placeholder 2">
            <a:extLst>
              <a:ext uri="{FF2B5EF4-FFF2-40B4-BE49-F238E27FC236}">
                <a16:creationId xmlns:a16="http://schemas.microsoft.com/office/drawing/2014/main" id="{DBCD9D90-42B6-482E-9294-C56C77EE99B1}"/>
              </a:ext>
            </a:extLst>
          </p:cNvPr>
          <p:cNvSpPr>
            <a:spLocks noGrp="1"/>
          </p:cNvSpPr>
          <p:nvPr>
            <p:ph idx="1"/>
          </p:nvPr>
        </p:nvSpPr>
        <p:spPr/>
        <p:txBody>
          <a:bodyPr/>
          <a:lstStyle/>
          <a:p>
            <a:pPr algn="just">
              <a:lnSpc>
                <a:spcPct val="200000"/>
              </a:lnSpc>
            </a:pPr>
            <a:r>
              <a:rPr lang="en-US" dirty="0">
                <a:latin typeface="Baskerville Old Face" panose="02020602080505020303" pitchFamily="18" charset="0"/>
              </a:rPr>
              <a:t>Admittedly, the most essential component of corporate governance is to ensure that it safeguards the interests of the stakeholders in line with the public interest on a sustainable basis. </a:t>
            </a:r>
          </a:p>
          <a:p>
            <a:pPr algn="just">
              <a:lnSpc>
                <a:spcPct val="200000"/>
              </a:lnSpc>
            </a:pPr>
            <a:r>
              <a:rPr lang="en-US" dirty="0">
                <a:latin typeface="Baskerville Old Face" panose="02020602080505020303" pitchFamily="18" charset="0"/>
              </a:rPr>
              <a:t>The corporate principles, therefore, act as a reinforcement to effective corporate governance. The principles are as outlined below;</a:t>
            </a:r>
          </a:p>
        </p:txBody>
      </p:sp>
    </p:spTree>
    <p:extLst>
      <p:ext uri="{BB962C8B-B14F-4D97-AF65-F5344CB8AC3E}">
        <p14:creationId xmlns:p14="http://schemas.microsoft.com/office/powerpoint/2010/main" val="3215337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322B2-2F37-4F6A-9634-3F1A2E803AA3}"/>
              </a:ext>
            </a:extLst>
          </p:cNvPr>
          <p:cNvSpPr>
            <a:spLocks noGrp="1"/>
          </p:cNvSpPr>
          <p:nvPr>
            <p:ph type="title"/>
          </p:nvPr>
        </p:nvSpPr>
        <p:spPr>
          <a:xfrm>
            <a:off x="928255" y="639314"/>
            <a:ext cx="10377054" cy="1293028"/>
          </a:xfrm>
        </p:spPr>
        <p:txBody>
          <a:bodyPr/>
          <a:lstStyle/>
          <a:p>
            <a:pPr algn="l"/>
            <a:r>
              <a:rPr lang="en-US" b="1" cap="none" dirty="0">
                <a:latin typeface="Baskerville Old Face" panose="02020602080505020303" pitchFamily="18" charset="0"/>
              </a:rPr>
              <a:t>Principle 1: Board’s Overall Responsibilities</a:t>
            </a:r>
          </a:p>
        </p:txBody>
      </p:sp>
      <p:sp>
        <p:nvSpPr>
          <p:cNvPr id="3" name="Content Placeholder 2">
            <a:extLst>
              <a:ext uri="{FF2B5EF4-FFF2-40B4-BE49-F238E27FC236}">
                <a16:creationId xmlns:a16="http://schemas.microsoft.com/office/drawing/2014/main" id="{C913A85C-BADE-4374-8FC9-2A28B92AECAC}"/>
              </a:ext>
            </a:extLst>
          </p:cNvPr>
          <p:cNvSpPr>
            <a:spLocks noGrp="1"/>
          </p:cNvSpPr>
          <p:nvPr>
            <p:ph idx="1"/>
          </p:nvPr>
        </p:nvSpPr>
        <p:spPr>
          <a:xfrm>
            <a:off x="685800" y="1801092"/>
            <a:ext cx="10820400" cy="4417594"/>
          </a:xfrm>
        </p:spPr>
        <p:txBody>
          <a:bodyPr>
            <a:normAutofit fontScale="92500" lnSpcReduction="10000"/>
          </a:bodyPr>
          <a:lstStyle/>
          <a:p>
            <a:pPr algn="just">
              <a:lnSpc>
                <a:spcPct val="200000"/>
              </a:lnSpc>
            </a:pPr>
            <a:r>
              <a:rPr lang="en-US" dirty="0">
                <a:latin typeface="Baskerville Old Face" panose="02020602080505020303" pitchFamily="18" charset="0"/>
              </a:rPr>
              <a:t>This principle states that the major role of the board is to approve and oversee the general implementation of the bank’s strategic objectives. </a:t>
            </a:r>
          </a:p>
          <a:p>
            <a:pPr algn="just">
              <a:lnSpc>
                <a:spcPct val="200000"/>
              </a:lnSpc>
            </a:pPr>
            <a:r>
              <a:rPr lang="en-US" dirty="0">
                <a:latin typeface="Baskerville Old Face" panose="02020602080505020303" pitchFamily="18" charset="0"/>
              </a:rPr>
              <a:t>Similarly, they are responsible to implement a corporate culture alongside a framework for effective governance. </a:t>
            </a:r>
          </a:p>
          <a:p>
            <a:pPr algn="just">
              <a:lnSpc>
                <a:spcPct val="200000"/>
              </a:lnSpc>
            </a:pPr>
            <a:r>
              <a:rPr lang="en-US" dirty="0">
                <a:latin typeface="Baskerville Old Face" panose="02020602080505020303" pitchFamily="18" charset="0"/>
              </a:rPr>
              <a:t>As part of the board’s duties and responsibilities, the board needs to oversee a strong risk governance framework and may review critical policies and controls whenever necessary. </a:t>
            </a:r>
          </a:p>
          <a:p>
            <a:pPr algn="just">
              <a:lnSpc>
                <a:spcPct val="200000"/>
              </a:lnSpc>
            </a:pPr>
            <a:r>
              <a:rPr lang="en-US" dirty="0">
                <a:latin typeface="Baskerville Old Face" panose="02020602080505020303" pitchFamily="18" charset="0"/>
              </a:rPr>
              <a:t>The board should have a CEO, who is responsible for the oversight roles of the senior management. </a:t>
            </a:r>
          </a:p>
        </p:txBody>
      </p:sp>
    </p:spTree>
    <p:extLst>
      <p:ext uri="{BB962C8B-B14F-4D97-AF65-F5344CB8AC3E}">
        <p14:creationId xmlns:p14="http://schemas.microsoft.com/office/powerpoint/2010/main" val="2377018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92CC3-8291-4F52-8FA9-9D81037ABEC2}"/>
              </a:ext>
            </a:extLst>
          </p:cNvPr>
          <p:cNvSpPr>
            <a:spLocks noGrp="1"/>
          </p:cNvSpPr>
          <p:nvPr>
            <p:ph type="title"/>
          </p:nvPr>
        </p:nvSpPr>
        <p:spPr>
          <a:xfrm>
            <a:off x="983673" y="764373"/>
            <a:ext cx="10522527" cy="1293028"/>
          </a:xfrm>
        </p:spPr>
        <p:txBody>
          <a:bodyPr>
            <a:normAutofit/>
          </a:bodyPr>
          <a:lstStyle/>
          <a:p>
            <a:pPr algn="l"/>
            <a:r>
              <a:rPr lang="en-US" b="1" cap="none" dirty="0">
                <a:latin typeface="Baskerville Old Face" panose="02020602080505020303" pitchFamily="18" charset="0"/>
              </a:rPr>
              <a:t>Principle 2: Board Qualification and Composition</a:t>
            </a:r>
          </a:p>
        </p:txBody>
      </p:sp>
      <p:sp>
        <p:nvSpPr>
          <p:cNvPr id="3" name="Content Placeholder 2">
            <a:extLst>
              <a:ext uri="{FF2B5EF4-FFF2-40B4-BE49-F238E27FC236}">
                <a16:creationId xmlns:a16="http://schemas.microsoft.com/office/drawing/2014/main" id="{96720A08-DC70-4031-9D15-1C04014951C8}"/>
              </a:ext>
            </a:extLst>
          </p:cNvPr>
          <p:cNvSpPr>
            <a:spLocks noGrp="1"/>
          </p:cNvSpPr>
          <p:nvPr>
            <p:ph idx="1"/>
          </p:nvPr>
        </p:nvSpPr>
        <p:spPr>
          <a:xfrm>
            <a:off x="685800" y="1704109"/>
            <a:ext cx="10820400" cy="4502727"/>
          </a:xfrm>
        </p:spPr>
        <p:txBody>
          <a:bodyPr>
            <a:normAutofit lnSpcReduction="10000"/>
          </a:bodyPr>
          <a:lstStyle/>
          <a:p>
            <a:pPr algn="just">
              <a:lnSpc>
                <a:spcPct val="150000"/>
              </a:lnSpc>
            </a:pPr>
            <a:r>
              <a:rPr lang="en-US" dirty="0">
                <a:latin typeface="Baskerville Old Face" panose="02020602080505020303" pitchFamily="18" charset="0"/>
              </a:rPr>
              <a:t>It is a basic requirement that all the members of the board need to be qualified to be able to hold the key positions in the board. </a:t>
            </a:r>
          </a:p>
          <a:p>
            <a:pPr algn="just">
              <a:lnSpc>
                <a:spcPct val="150000"/>
              </a:lnSpc>
            </a:pPr>
            <a:r>
              <a:rPr lang="en-US" dirty="0">
                <a:latin typeface="Baskerville Old Face" panose="02020602080505020303" pitchFamily="18" charset="0"/>
              </a:rPr>
              <a:t>Similarly, based on their qualifications, it is important that they understand the primary idea of oversight and corporate governance role and exercising objective governance while handling the affairs of the banks. </a:t>
            </a:r>
          </a:p>
          <a:p>
            <a:pPr algn="just">
              <a:lnSpc>
                <a:spcPct val="150000"/>
              </a:lnSpc>
            </a:pPr>
            <a:r>
              <a:rPr lang="en-US" dirty="0">
                <a:latin typeface="Baskerville Old Face" panose="02020602080505020303" pitchFamily="18" charset="0"/>
              </a:rPr>
              <a:t>The board should be comprised of a sufficient number of independent directors. </a:t>
            </a:r>
          </a:p>
          <a:p>
            <a:pPr algn="just">
              <a:lnSpc>
                <a:spcPct val="150000"/>
              </a:lnSpc>
            </a:pPr>
            <a:r>
              <a:rPr lang="en-US" dirty="0">
                <a:latin typeface="Baskerville Old Face" panose="02020602080505020303" pitchFamily="18" charset="0"/>
              </a:rPr>
              <a:t>In a sense, independent directors as highlighted in the Basel guidelines is an individual without any management role in the bank and whose decisions are not influenced by either external or external sources in a manner that might influence their objective judgement.</a:t>
            </a:r>
          </a:p>
        </p:txBody>
      </p:sp>
    </p:spTree>
    <p:extLst>
      <p:ext uri="{BB962C8B-B14F-4D97-AF65-F5344CB8AC3E}">
        <p14:creationId xmlns:p14="http://schemas.microsoft.com/office/powerpoint/2010/main" val="896114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4C5CE-C50F-45F8-927C-F2E78E3D551A}"/>
              </a:ext>
            </a:extLst>
          </p:cNvPr>
          <p:cNvSpPr>
            <a:spLocks noGrp="1"/>
          </p:cNvSpPr>
          <p:nvPr>
            <p:ph type="title"/>
          </p:nvPr>
        </p:nvSpPr>
        <p:spPr>
          <a:xfrm>
            <a:off x="914400" y="764373"/>
            <a:ext cx="10591800" cy="1293028"/>
          </a:xfrm>
        </p:spPr>
        <p:txBody>
          <a:bodyPr/>
          <a:lstStyle/>
          <a:p>
            <a:pPr algn="l"/>
            <a:r>
              <a:rPr lang="en-US" b="1" cap="none" dirty="0">
                <a:latin typeface="Baskerville Old Face" panose="02020602080505020303" pitchFamily="18" charset="0"/>
              </a:rPr>
              <a:t>Cont</a:t>
            </a:r>
            <a:r>
              <a:rPr lang="en-US" cap="none" dirty="0"/>
              <a:t>..</a:t>
            </a:r>
          </a:p>
        </p:txBody>
      </p:sp>
      <p:sp>
        <p:nvSpPr>
          <p:cNvPr id="3" name="Content Placeholder 2">
            <a:extLst>
              <a:ext uri="{FF2B5EF4-FFF2-40B4-BE49-F238E27FC236}">
                <a16:creationId xmlns:a16="http://schemas.microsoft.com/office/drawing/2014/main" id="{4CCAD125-F87B-40BB-9E62-8E138B6CBACE}"/>
              </a:ext>
            </a:extLst>
          </p:cNvPr>
          <p:cNvSpPr>
            <a:spLocks noGrp="1"/>
          </p:cNvSpPr>
          <p:nvPr>
            <p:ph idx="1"/>
          </p:nvPr>
        </p:nvSpPr>
        <p:spPr>
          <a:xfrm>
            <a:off x="685800" y="1801092"/>
            <a:ext cx="10820400" cy="4417594"/>
          </a:xfrm>
        </p:spPr>
        <p:txBody>
          <a:bodyPr>
            <a:normAutofit/>
          </a:bodyPr>
          <a:lstStyle/>
          <a:p>
            <a:pPr algn="just">
              <a:lnSpc>
                <a:spcPct val="200000"/>
              </a:lnSpc>
            </a:pPr>
            <a:r>
              <a:rPr lang="en-US" dirty="0">
                <a:latin typeface="Baskerville Old Face" panose="02020602080505020303" pitchFamily="18" charset="0"/>
              </a:rPr>
              <a:t>The directors of the bank boards need to be aware of their roles and their responsibilities to the organizations which they are serving. </a:t>
            </a:r>
          </a:p>
          <a:p>
            <a:pPr algn="just">
              <a:lnSpc>
                <a:spcPct val="200000"/>
              </a:lnSpc>
            </a:pPr>
            <a:r>
              <a:rPr lang="en-US" dirty="0">
                <a:latin typeface="Baskerville Old Face" panose="02020602080505020303" pitchFamily="18" charset="0"/>
              </a:rPr>
              <a:t>The members of the board need to possess a sufficient amount of knowledge and experience to be able to present diverse views. </a:t>
            </a:r>
          </a:p>
          <a:p>
            <a:pPr algn="just">
              <a:lnSpc>
                <a:spcPct val="200000"/>
              </a:lnSpc>
            </a:pPr>
            <a:r>
              <a:rPr lang="en-US" dirty="0">
                <a:latin typeface="Baskerville Old Face" panose="02020602080505020303" pitchFamily="18" charset="0"/>
              </a:rPr>
              <a:t>Additionally, there are key areas in which the members of the board need to be competent, these areas include; financial stability issues, capital markets, risk management and compensation among others. </a:t>
            </a:r>
          </a:p>
        </p:txBody>
      </p:sp>
    </p:spTree>
    <p:extLst>
      <p:ext uri="{BB962C8B-B14F-4D97-AF65-F5344CB8AC3E}">
        <p14:creationId xmlns:p14="http://schemas.microsoft.com/office/powerpoint/2010/main" val="3294251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2CF6-150B-42AC-8C23-3B64806069DF}"/>
              </a:ext>
            </a:extLst>
          </p:cNvPr>
          <p:cNvSpPr>
            <a:spLocks noGrp="1"/>
          </p:cNvSpPr>
          <p:nvPr>
            <p:ph type="title"/>
          </p:nvPr>
        </p:nvSpPr>
        <p:spPr>
          <a:xfrm>
            <a:off x="914400" y="764373"/>
            <a:ext cx="10591800" cy="1293028"/>
          </a:xfrm>
        </p:spPr>
        <p:txBody>
          <a:bodyPr/>
          <a:lstStyle/>
          <a:p>
            <a:pPr algn="l"/>
            <a:r>
              <a:rPr lang="en-US" b="1" cap="none" dirty="0">
                <a:latin typeface="Baskerville Old Face" panose="02020602080505020303" pitchFamily="18" charset="0"/>
              </a:rPr>
              <a:t>Principle 3: Board’s Structure and Practices</a:t>
            </a:r>
          </a:p>
        </p:txBody>
      </p:sp>
      <p:sp>
        <p:nvSpPr>
          <p:cNvPr id="3" name="Content Placeholder 2">
            <a:extLst>
              <a:ext uri="{FF2B5EF4-FFF2-40B4-BE49-F238E27FC236}">
                <a16:creationId xmlns:a16="http://schemas.microsoft.com/office/drawing/2014/main" id="{96800A66-5282-4E25-9F5F-C04D55B2F7E6}"/>
              </a:ext>
            </a:extLst>
          </p:cNvPr>
          <p:cNvSpPr>
            <a:spLocks noGrp="1"/>
          </p:cNvSpPr>
          <p:nvPr>
            <p:ph idx="1"/>
          </p:nvPr>
        </p:nvSpPr>
        <p:spPr>
          <a:xfrm>
            <a:off x="685800" y="1884218"/>
            <a:ext cx="10820400" cy="4334467"/>
          </a:xfrm>
        </p:spPr>
        <p:txBody>
          <a:bodyPr>
            <a:normAutofit fontScale="92500" lnSpcReduction="20000"/>
          </a:bodyPr>
          <a:lstStyle/>
          <a:p>
            <a:pPr algn="just">
              <a:lnSpc>
                <a:spcPct val="210000"/>
              </a:lnSpc>
            </a:pPr>
            <a:r>
              <a:rPr lang="en-US" dirty="0">
                <a:latin typeface="Baskerville Old Face" panose="02020602080505020303" pitchFamily="18" charset="0"/>
              </a:rPr>
              <a:t>This principle states that the board should provide a clear governance structure besides clear mechanisms through which the practices shall be achieved and reviewed periodically to ensure effectiveness </a:t>
            </a:r>
            <a:r>
              <a:rPr lang="en-US">
                <a:latin typeface="Baskerville Old Face" panose="02020602080505020303" pitchFamily="18" charset="0"/>
              </a:rPr>
              <a:t>in governance. </a:t>
            </a:r>
            <a:endParaRPr lang="en-US" dirty="0">
              <a:latin typeface="Baskerville Old Face" panose="02020602080505020303" pitchFamily="18" charset="0"/>
            </a:endParaRPr>
          </a:p>
          <a:p>
            <a:pPr algn="just">
              <a:lnSpc>
                <a:spcPct val="210000"/>
              </a:lnSpc>
            </a:pPr>
            <a:r>
              <a:rPr lang="en-US" dirty="0">
                <a:latin typeface="Baskerville Old Face" panose="02020602080505020303" pitchFamily="18" charset="0"/>
              </a:rPr>
              <a:t>There should a clear leadership, size, and use of committee structures by the board. </a:t>
            </a:r>
          </a:p>
          <a:p>
            <a:pPr algn="just">
              <a:lnSpc>
                <a:spcPct val="210000"/>
              </a:lnSpc>
            </a:pPr>
            <a:r>
              <a:rPr lang="en-US" dirty="0">
                <a:latin typeface="Baskerville Old Face" panose="02020602080505020303" pitchFamily="18" charset="0"/>
              </a:rPr>
              <a:t>Also, the board should be able to perform regular assessments of itself, the committees, and the members.  </a:t>
            </a:r>
          </a:p>
          <a:p>
            <a:pPr algn="just">
              <a:lnSpc>
                <a:spcPct val="210000"/>
              </a:lnSpc>
            </a:pPr>
            <a:r>
              <a:rPr lang="en-US" dirty="0">
                <a:latin typeface="Baskerville Old Face" panose="02020602080505020303" pitchFamily="18" charset="0"/>
              </a:rPr>
              <a:t>The board should be structured such that its chairman is an independent candidate or non-executive member.</a:t>
            </a:r>
          </a:p>
        </p:txBody>
      </p:sp>
    </p:spTree>
    <p:extLst>
      <p:ext uri="{BB962C8B-B14F-4D97-AF65-F5344CB8AC3E}">
        <p14:creationId xmlns:p14="http://schemas.microsoft.com/office/powerpoint/2010/main" val="2971656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5E3E2-7C11-42A8-A459-20D72B4A4E31}"/>
              </a:ext>
            </a:extLst>
          </p:cNvPr>
          <p:cNvSpPr>
            <a:spLocks noGrp="1"/>
          </p:cNvSpPr>
          <p:nvPr>
            <p:ph type="title"/>
          </p:nvPr>
        </p:nvSpPr>
        <p:spPr>
          <a:xfrm>
            <a:off x="1066800" y="764373"/>
            <a:ext cx="10439400" cy="1293028"/>
          </a:xfrm>
        </p:spPr>
        <p:txBody>
          <a:bodyPr/>
          <a:lstStyle/>
          <a:p>
            <a:pPr algn="l"/>
            <a:r>
              <a:rPr lang="en-US" b="1" cap="none" dirty="0">
                <a:latin typeface="Baskerville Old Face" panose="02020602080505020303" pitchFamily="18" charset="0"/>
              </a:rPr>
              <a:t>Cont</a:t>
            </a:r>
            <a:r>
              <a:rPr lang="en-US" cap="none" dirty="0"/>
              <a:t>..</a:t>
            </a:r>
          </a:p>
        </p:txBody>
      </p:sp>
      <p:sp>
        <p:nvSpPr>
          <p:cNvPr id="3" name="Content Placeholder 2">
            <a:extLst>
              <a:ext uri="{FF2B5EF4-FFF2-40B4-BE49-F238E27FC236}">
                <a16:creationId xmlns:a16="http://schemas.microsoft.com/office/drawing/2014/main" id="{8D0AE085-B111-4A33-BB56-7769AFDC1CC8}"/>
              </a:ext>
            </a:extLst>
          </p:cNvPr>
          <p:cNvSpPr>
            <a:spLocks noGrp="1"/>
          </p:cNvSpPr>
          <p:nvPr>
            <p:ph idx="1"/>
          </p:nvPr>
        </p:nvSpPr>
        <p:spPr>
          <a:xfrm>
            <a:off x="1451579" y="2015732"/>
            <a:ext cx="9603275" cy="3830886"/>
          </a:xfrm>
        </p:spPr>
        <p:txBody>
          <a:bodyPr>
            <a:normAutofit fontScale="85000" lnSpcReduction="10000"/>
          </a:bodyPr>
          <a:lstStyle/>
          <a:p>
            <a:pPr algn="just">
              <a:lnSpc>
                <a:spcPct val="220000"/>
              </a:lnSpc>
            </a:pPr>
            <a:r>
              <a:rPr lang="en-US" dirty="0">
                <a:latin typeface="Baskerville Old Face" panose="02020602080505020303" pitchFamily="18" charset="0"/>
              </a:rPr>
              <a:t>Establishing specialized board committees is a preserve of the board. </a:t>
            </a:r>
          </a:p>
          <a:p>
            <a:pPr algn="just">
              <a:lnSpc>
                <a:spcPct val="220000"/>
              </a:lnSpc>
            </a:pPr>
            <a:r>
              <a:rPr lang="en-US" dirty="0">
                <a:latin typeface="Baskerville Old Face" panose="02020602080505020303" pitchFamily="18" charset="0"/>
              </a:rPr>
              <a:t>The number of committees to be formed by the board primarily depends on factors such as the size of the bank, the nature of the business and the bank’s risk profile. </a:t>
            </a:r>
          </a:p>
          <a:p>
            <a:pPr algn="just">
              <a:lnSpc>
                <a:spcPct val="220000"/>
              </a:lnSpc>
            </a:pPr>
            <a:r>
              <a:rPr lang="en-US" dirty="0">
                <a:latin typeface="Baskerville Old Face" panose="02020602080505020303" pitchFamily="18" charset="0"/>
              </a:rPr>
              <a:t>The board may constitute the following committees to ensure proper governance and management of the bank:</a:t>
            </a:r>
          </a:p>
          <a:p>
            <a:pPr algn="just">
              <a:lnSpc>
                <a:spcPct val="220000"/>
              </a:lnSpc>
            </a:pPr>
            <a:r>
              <a:rPr lang="en-US" dirty="0">
                <a:latin typeface="Baskerville Old Face" panose="02020602080505020303" pitchFamily="18" charset="0"/>
              </a:rPr>
              <a:t>Audit committees, risk committees, compensation committees, and other specialized committees. </a:t>
            </a:r>
          </a:p>
        </p:txBody>
      </p:sp>
    </p:spTree>
    <p:extLst>
      <p:ext uri="{BB962C8B-B14F-4D97-AF65-F5344CB8AC3E}">
        <p14:creationId xmlns:p14="http://schemas.microsoft.com/office/powerpoint/2010/main" val="1257369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C3211-E615-43B7-9580-D32293F13C15}"/>
              </a:ext>
            </a:extLst>
          </p:cNvPr>
          <p:cNvSpPr>
            <a:spLocks noGrp="1"/>
          </p:cNvSpPr>
          <p:nvPr>
            <p:ph type="title"/>
          </p:nvPr>
        </p:nvSpPr>
        <p:spPr>
          <a:xfrm>
            <a:off x="1343891" y="764373"/>
            <a:ext cx="10162309" cy="1293028"/>
          </a:xfrm>
        </p:spPr>
        <p:txBody>
          <a:bodyPr/>
          <a:lstStyle/>
          <a:p>
            <a:pPr algn="l"/>
            <a:r>
              <a:rPr lang="en-US" b="1" cap="none" dirty="0">
                <a:latin typeface="Baskerville Old Face" panose="02020602080505020303" pitchFamily="18" charset="0"/>
              </a:rPr>
              <a:t>Principle 4: Senior Management</a:t>
            </a:r>
          </a:p>
        </p:txBody>
      </p:sp>
      <p:sp>
        <p:nvSpPr>
          <p:cNvPr id="3" name="Content Placeholder 2">
            <a:extLst>
              <a:ext uri="{FF2B5EF4-FFF2-40B4-BE49-F238E27FC236}">
                <a16:creationId xmlns:a16="http://schemas.microsoft.com/office/drawing/2014/main" id="{8917A5C7-0CFB-4E71-9389-320CF81D0618}"/>
              </a:ext>
            </a:extLst>
          </p:cNvPr>
          <p:cNvSpPr>
            <a:spLocks noGrp="1"/>
          </p:cNvSpPr>
          <p:nvPr>
            <p:ph idx="1"/>
          </p:nvPr>
        </p:nvSpPr>
        <p:spPr>
          <a:xfrm>
            <a:off x="685800" y="2194560"/>
            <a:ext cx="10820400" cy="4386349"/>
          </a:xfrm>
        </p:spPr>
        <p:txBody>
          <a:bodyPr>
            <a:normAutofit/>
          </a:bodyPr>
          <a:lstStyle/>
          <a:p>
            <a:pPr algn="just">
              <a:lnSpc>
                <a:spcPct val="200000"/>
              </a:lnSpc>
            </a:pPr>
            <a:r>
              <a:rPr lang="en-US" dirty="0">
                <a:latin typeface="Baskerville Old Face" panose="02020602080505020303" pitchFamily="18" charset="0"/>
              </a:rPr>
              <a:t> This principle states that senior management would only act under the direction of the board. </a:t>
            </a:r>
          </a:p>
          <a:p>
            <a:pPr algn="just">
              <a:lnSpc>
                <a:spcPct val="200000"/>
              </a:lnSpc>
            </a:pPr>
            <a:r>
              <a:rPr lang="en-US" dirty="0">
                <a:latin typeface="Baskerville Old Face" panose="02020602080505020303" pitchFamily="18" charset="0"/>
              </a:rPr>
              <a:t>The senior management would be required to manage the activities of the bank in line with the bank’s business strategies, risk nature, remuneration and other guidelines approved by the board. </a:t>
            </a:r>
          </a:p>
          <a:p>
            <a:pPr algn="just">
              <a:lnSpc>
                <a:spcPct val="200000"/>
              </a:lnSpc>
            </a:pPr>
            <a:r>
              <a:rPr lang="en-US" dirty="0">
                <a:latin typeface="Baskerville Old Face" panose="02020602080505020303" pitchFamily="18" charset="0"/>
              </a:rPr>
              <a:t>In this view, it is essential to note that senior management is answerable to the board and are in charge of the day to day running of the bank affairs. </a:t>
            </a:r>
          </a:p>
        </p:txBody>
      </p:sp>
    </p:spTree>
    <p:extLst>
      <p:ext uri="{BB962C8B-B14F-4D97-AF65-F5344CB8AC3E}">
        <p14:creationId xmlns:p14="http://schemas.microsoft.com/office/powerpoint/2010/main" val="928396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06372-8B05-49E1-A220-DDA588DD0A69}"/>
              </a:ext>
            </a:extLst>
          </p:cNvPr>
          <p:cNvSpPr>
            <a:spLocks noGrp="1"/>
          </p:cNvSpPr>
          <p:nvPr>
            <p:ph type="title"/>
          </p:nvPr>
        </p:nvSpPr>
        <p:spPr>
          <a:xfrm>
            <a:off x="1108364" y="764373"/>
            <a:ext cx="10397836" cy="1293028"/>
          </a:xfrm>
        </p:spPr>
        <p:txBody>
          <a:bodyPr/>
          <a:lstStyle/>
          <a:p>
            <a:pPr algn="l"/>
            <a:r>
              <a:rPr lang="en-US" b="1" cap="none" dirty="0">
                <a:latin typeface="Baskerville Old Face" panose="02020602080505020303" pitchFamily="18" charset="0"/>
              </a:rPr>
              <a:t>Principle 5: Governance of group structures</a:t>
            </a:r>
          </a:p>
        </p:txBody>
      </p:sp>
      <p:sp>
        <p:nvSpPr>
          <p:cNvPr id="3" name="Content Placeholder 2">
            <a:extLst>
              <a:ext uri="{FF2B5EF4-FFF2-40B4-BE49-F238E27FC236}">
                <a16:creationId xmlns:a16="http://schemas.microsoft.com/office/drawing/2014/main" id="{B209E769-D5B1-43AE-8372-2EE3B258597E}"/>
              </a:ext>
            </a:extLst>
          </p:cNvPr>
          <p:cNvSpPr>
            <a:spLocks noGrp="1"/>
          </p:cNvSpPr>
          <p:nvPr>
            <p:ph idx="1"/>
          </p:nvPr>
        </p:nvSpPr>
        <p:spPr>
          <a:xfrm>
            <a:off x="685800" y="2194560"/>
            <a:ext cx="10820400" cy="4303222"/>
          </a:xfrm>
        </p:spPr>
        <p:txBody>
          <a:bodyPr>
            <a:normAutofit/>
          </a:bodyPr>
          <a:lstStyle/>
          <a:p>
            <a:pPr algn="just">
              <a:lnSpc>
                <a:spcPct val="200000"/>
              </a:lnSpc>
            </a:pPr>
            <a:r>
              <a:rPr lang="en-US" dirty="0">
                <a:latin typeface="Baskerville Old Face" panose="02020602080505020303" pitchFamily="18" charset="0"/>
              </a:rPr>
              <a:t>The board holds the responsibility of establishing and operating a clear governance framework that conforms to the structure, business and risks associated with the particular group. </a:t>
            </a:r>
          </a:p>
          <a:p>
            <a:pPr algn="just">
              <a:lnSpc>
                <a:spcPct val="200000"/>
              </a:lnSpc>
            </a:pPr>
            <a:r>
              <a:rPr lang="en-US" dirty="0">
                <a:latin typeface="Baskerville Old Face" panose="02020602080505020303" pitchFamily="18" charset="0"/>
              </a:rPr>
              <a:t>In essence, according to this principle, the bank board as well as the senior management need to have an informed understanding of the organizational structure of the bank and the risks that this presents. </a:t>
            </a:r>
          </a:p>
        </p:txBody>
      </p:sp>
    </p:spTree>
    <p:extLst>
      <p:ext uri="{BB962C8B-B14F-4D97-AF65-F5344CB8AC3E}">
        <p14:creationId xmlns:p14="http://schemas.microsoft.com/office/powerpoint/2010/main" val="190304463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49</TotalTime>
  <Words>1156</Words>
  <Application>Microsoft Office PowerPoint</Application>
  <PresentationFormat>Widescreen</PresentationFormat>
  <Paragraphs>61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Baskerville Old Face</vt:lpstr>
      <vt:lpstr>Gill Sans MT</vt:lpstr>
      <vt:lpstr>Gallery</vt:lpstr>
      <vt:lpstr>Bank Principles    Author Institutional Affiliation  Instructor  Course code  Date of submission </vt:lpstr>
      <vt:lpstr>Banking Principles</vt:lpstr>
      <vt:lpstr>Principle 1: Board’s Overall Responsibilities</vt:lpstr>
      <vt:lpstr>Principle 2: Board Qualification and Composition</vt:lpstr>
      <vt:lpstr>Cont..</vt:lpstr>
      <vt:lpstr>Principle 3: Board’s Structure and Practices</vt:lpstr>
      <vt:lpstr>Cont..</vt:lpstr>
      <vt:lpstr>Principle 4: Senior Management</vt:lpstr>
      <vt:lpstr>Principle 5: Governance of group structures</vt:lpstr>
      <vt:lpstr>Principle 10: Internal audit</vt:lpstr>
      <vt:lpstr>Principle 11: Compensation</vt:lpstr>
      <vt:lpstr>Principle 7: Risk identification, monitoring and control</vt:lpstr>
      <vt:lpstr>Risk Communication</vt:lpstr>
      <vt:lpstr>Principle 9: Compliance </vt:lpstr>
      <vt:lpstr>Principle 13: The role of supervisors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steveyoung640@gmail.com</cp:lastModifiedBy>
  <cp:revision>72</cp:revision>
  <dcterms:created xsi:type="dcterms:W3CDTF">2021-03-27T22:12:58Z</dcterms:created>
  <dcterms:modified xsi:type="dcterms:W3CDTF">2021-03-27T23:02:35Z</dcterms:modified>
</cp:coreProperties>
</file>